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300" r:id="rId3"/>
    <p:sldId id="277" r:id="rId4"/>
    <p:sldId id="295" r:id="rId5"/>
    <p:sldId id="289" r:id="rId6"/>
    <p:sldId id="262" r:id="rId7"/>
    <p:sldId id="266" r:id="rId8"/>
    <p:sldId id="299" r:id="rId9"/>
    <p:sldId id="28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45" autoAdjust="0"/>
    <p:restoredTop sz="98821" autoAdjust="0"/>
  </p:normalViewPr>
  <p:slideViewPr>
    <p:cSldViewPr snapToGrid="0" snapToObjects="1">
      <p:cViewPr>
        <p:scale>
          <a:sx n="75" d="100"/>
          <a:sy n="75" d="100"/>
        </p:scale>
        <p:origin x="-280" y="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64F82-6A46-5C40-8468-5CA003947997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32B78-0D9E-B74D-877D-683E44D36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8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Pervasive conflict between loci can be caused by</a:t>
            </a:r>
            <a:r>
              <a:rPr lang="en-US" baseline="0" dirty="0" smtClean="0"/>
              <a:t> introgression, but phylogenies based on gene trees cannot give metrics of this introgression, nor can they identify agents of divergence. For that, we need whole genome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C0495D-8E48-8C4C-BC09-F1EBF872F0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82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4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82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95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80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0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589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700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17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9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52085-D4B9-0847-9B92-E031D6D37A2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9847-09E5-EE4C-9EF5-778725621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1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One, Two, Skip a Few:</a:t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Insights into adaptive radiation through 20 </a:t>
            </a:r>
            <a:r>
              <a:rPr lang="en-US" sz="3600" i="1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Heliconiini</a:t>
            </a:r>
            <a:r>
              <a:rPr lang="en-US" sz="3600" i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genomes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85128"/>
            <a:ext cx="6400800" cy="780143"/>
          </a:xfrm>
        </p:spPr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Nate Edelman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125" y="0"/>
            <a:ext cx="1564184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0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3-03 at 9.43.21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68" y="750172"/>
            <a:ext cx="7164232" cy="59407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68183" y="6442300"/>
            <a:ext cx="2189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Kozak</a:t>
            </a:r>
            <a:r>
              <a:rPr lang="en-US" sz="1200" dirty="0" smtClean="0"/>
              <a:t> et al 2015, </a:t>
            </a:r>
            <a:r>
              <a:rPr lang="en-US" sz="1200" i="1" dirty="0" err="1" smtClean="0"/>
              <a:t>Syst</a:t>
            </a:r>
            <a:r>
              <a:rPr lang="en-US" sz="1200" i="1" dirty="0" smtClean="0"/>
              <a:t> </a:t>
            </a:r>
            <a:r>
              <a:rPr lang="en-US" sz="1200" i="1" dirty="0" err="1" smtClean="0"/>
              <a:t>Biol</a:t>
            </a:r>
            <a:endParaRPr lang="en-US" sz="1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50333" y="79905"/>
            <a:ext cx="8229600" cy="670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err="1" smtClean="0"/>
              <a:t>Heliconiini</a:t>
            </a:r>
            <a:endParaRPr lang="en-US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170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69688"/>
            <a:ext cx="6738056" cy="65918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85556" y="6442300"/>
            <a:ext cx="33584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 from Rosser, et al 2012, </a:t>
            </a:r>
            <a:r>
              <a:rPr lang="en-US" sz="1200" i="1" dirty="0" err="1" smtClean="0"/>
              <a:t>Biol</a:t>
            </a:r>
            <a:r>
              <a:rPr lang="en-US" sz="1200" i="1" dirty="0" smtClean="0"/>
              <a:t> J of Linn. Soc.</a:t>
            </a:r>
            <a:r>
              <a:rPr lang="en-US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567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Dynamics of Adaptive Radiation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8289" y="1426570"/>
            <a:ext cx="399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have </a:t>
            </a:r>
            <a:r>
              <a:rPr lang="en-US" i="1" dirty="0" err="1" smtClean="0"/>
              <a:t>Heliconius</a:t>
            </a:r>
            <a:r>
              <a:rPr lang="en-US" i="1" dirty="0" smtClean="0"/>
              <a:t> </a:t>
            </a:r>
            <a:r>
              <a:rPr lang="en-US" dirty="0" smtClean="0"/>
              <a:t>been so successful?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90661" y="1426570"/>
            <a:ext cx="399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have </a:t>
            </a:r>
            <a:r>
              <a:rPr lang="en-US" i="1" dirty="0" err="1" smtClean="0"/>
              <a:t>Heliconius</a:t>
            </a:r>
            <a:r>
              <a:rPr lang="en-US" i="1" dirty="0" smtClean="0"/>
              <a:t> </a:t>
            </a:r>
            <a:r>
              <a:rPr lang="en-US" dirty="0" smtClean="0"/>
              <a:t>become so diverse?</a:t>
            </a:r>
            <a:endParaRPr lang="en-US" dirty="0"/>
          </a:p>
        </p:txBody>
      </p:sp>
      <p:pic>
        <p:nvPicPr>
          <p:cNvPr id="6" name="Picture 5" descr="pollenfeeding03250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98" y="2046672"/>
            <a:ext cx="2731286" cy="19180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67595" y="3687702"/>
            <a:ext cx="1054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h</a:t>
            </a:r>
            <a:r>
              <a:rPr lang="en-US" sz="1200" dirty="0" err="1" smtClean="0"/>
              <a:t>eliconius.org</a:t>
            </a:r>
            <a:endParaRPr lang="en-US" sz="12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5457104" y="2046673"/>
            <a:ext cx="2561955" cy="1918028"/>
            <a:chOff x="4904516" y="901289"/>
            <a:chExt cx="3373816" cy="2525835"/>
          </a:xfrm>
        </p:grpSpPr>
        <p:pic>
          <p:nvPicPr>
            <p:cNvPr id="12" name="Picture 11" descr="heliconius-charithonia-vazquezae-zebra-longwing-2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4516" y="901289"/>
              <a:ext cx="3373816" cy="252361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6627149" y="3062346"/>
              <a:ext cx="1651183" cy="364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johnbokma.com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03925" y="4119893"/>
            <a:ext cx="5541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role has hybridization and introgression played?</a:t>
            </a:r>
            <a:endParaRPr lang="en-US" dirty="0"/>
          </a:p>
        </p:txBody>
      </p:sp>
      <p:pic>
        <p:nvPicPr>
          <p:cNvPr id="19" name="Picture 18" descr="Screen Shot 2016-05-11 at 3.59.38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2" r="4013"/>
          <a:stretch/>
        </p:blipFill>
        <p:spPr>
          <a:xfrm rot="5400000">
            <a:off x="3068999" y="4475552"/>
            <a:ext cx="2292141" cy="242576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581652" y="6538502"/>
            <a:ext cx="21505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Martin et al 2013 </a:t>
            </a:r>
            <a:r>
              <a:rPr lang="en-US" sz="1200" i="1" dirty="0" smtClean="0"/>
              <a:t>Genome Res.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5003800" y="4489225"/>
            <a:ext cx="514350" cy="3050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95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4" grpId="0"/>
      <p:bldP spid="20" grpId="0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DISCOVAR assemblies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9065" y="1366839"/>
            <a:ext cx="751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Paired-end, 250bp </a:t>
            </a:r>
            <a:r>
              <a:rPr lang="en-US" dirty="0" err="1"/>
              <a:t>I</a:t>
            </a:r>
            <a:r>
              <a:rPr lang="en-US" dirty="0" err="1" smtClean="0"/>
              <a:t>llumina</a:t>
            </a:r>
            <a:r>
              <a:rPr lang="en-US" dirty="0" smtClean="0"/>
              <a:t> sequencing</a:t>
            </a:r>
          </a:p>
          <a:p>
            <a:pPr algn="ctr"/>
            <a:r>
              <a:rPr lang="en-US" dirty="0" smtClean="0"/>
              <a:t>60X coverage</a:t>
            </a:r>
            <a:endParaRPr lang="en-US" dirty="0"/>
          </a:p>
        </p:txBody>
      </p:sp>
      <p:pic>
        <p:nvPicPr>
          <p:cNvPr id="3" name="Picture 2" descr="n50VsScaffs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52" y="2205790"/>
            <a:ext cx="7753684" cy="465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873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 Content</a:t>
            </a:r>
            <a:br>
              <a:rPr lang="en-US" dirty="0" smtClean="0"/>
            </a:br>
            <a:r>
              <a:rPr lang="en-US" sz="3100" dirty="0" smtClean="0"/>
              <a:t>BUSCO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93800" y="2311400"/>
            <a:ext cx="211667" cy="364067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uscoScores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4420"/>
            <a:ext cx="9144000" cy="50426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58267" y="1417638"/>
            <a:ext cx="3268133" cy="51694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2714606">
            <a:off x="4036000" y="4963299"/>
            <a:ext cx="1027695" cy="175425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070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9-08 at 4.57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125133"/>
            <a:ext cx="8004083" cy="4732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Multiple Genome Alignment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206244"/>
            <a:ext cx="8060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progressiveCactus</a:t>
            </a:r>
            <a:r>
              <a:rPr lang="en-US" dirty="0" smtClean="0"/>
              <a:t>: Alignment using cactus graphs</a:t>
            </a:r>
            <a:endParaRPr lang="en-US" dirty="0"/>
          </a:p>
          <a:p>
            <a:r>
              <a:rPr lang="en-US" dirty="0" smtClean="0"/>
              <a:t>	Improve performance around small-scale genomic rearrangements</a:t>
            </a:r>
            <a:endParaRPr lang="en-US" dirty="0"/>
          </a:p>
          <a:p>
            <a:r>
              <a:rPr lang="en-US" dirty="0" smtClean="0"/>
              <a:t>	Use phylogenetic information to generate alignments hierarchically</a:t>
            </a:r>
          </a:p>
          <a:p>
            <a:r>
              <a:rPr lang="en-US" dirty="0"/>
              <a:t>	</a:t>
            </a:r>
            <a:r>
              <a:rPr lang="en-US" dirty="0" smtClean="0"/>
              <a:t>Output orthologous blocks of sequence across all individuals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5400000">
            <a:off x="6949955" y="3409035"/>
            <a:ext cx="2726267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</a:t>
            </a:r>
            <a:r>
              <a:rPr lang="en-US" sz="1200" dirty="0" err="1" smtClean="0"/>
              <a:t>Heliconiini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7037654" y="3612234"/>
            <a:ext cx="3132666" cy="27699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         </a:t>
            </a:r>
            <a:r>
              <a:rPr lang="en-US" sz="1200" dirty="0" err="1" smtClean="0"/>
              <a:t>Nymphalidae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7111452" y="3832369"/>
            <a:ext cx="3572934" cy="27699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                  Butterflies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8449187" y="6262298"/>
            <a:ext cx="897464" cy="2769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Moths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9220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Multiple Genome Alignment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206244"/>
            <a:ext cx="8060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progressiveCactus</a:t>
            </a:r>
            <a:r>
              <a:rPr lang="en-US" dirty="0" smtClean="0"/>
              <a:t>: Alignment using cactus graphs</a:t>
            </a:r>
            <a:endParaRPr lang="en-US" dirty="0"/>
          </a:p>
          <a:p>
            <a:r>
              <a:rPr lang="en-US" dirty="0" smtClean="0"/>
              <a:t>	Improve performance around small-scale genomic rearrangements</a:t>
            </a:r>
            <a:endParaRPr lang="en-US" dirty="0"/>
          </a:p>
          <a:p>
            <a:r>
              <a:rPr lang="en-US" dirty="0" smtClean="0"/>
              <a:t>	Use phylogenetic information to generate alignments hierarchically</a:t>
            </a:r>
          </a:p>
          <a:p>
            <a:r>
              <a:rPr lang="en-US" dirty="0"/>
              <a:t>	</a:t>
            </a:r>
            <a:r>
              <a:rPr lang="en-US" dirty="0" smtClean="0"/>
              <a:t>Output orthologous blocks of sequence across all individuals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5400000">
            <a:off x="6756481" y="3909829"/>
            <a:ext cx="3113214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</a:t>
            </a:r>
            <a:r>
              <a:rPr lang="en-US" sz="1200" dirty="0" err="1" smtClean="0"/>
              <a:t>Heliconiini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6770953" y="4175268"/>
            <a:ext cx="3666065" cy="27699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         </a:t>
            </a:r>
            <a:r>
              <a:rPr lang="en-US" sz="1200" dirty="0" err="1" smtClean="0"/>
              <a:t>Nymphalidae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6965802" y="4262454"/>
            <a:ext cx="3864233" cy="27699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                                        Butterflies</a:t>
            </a:r>
            <a:endParaRPr lang="en-US" sz="1200" dirty="0"/>
          </a:p>
        </p:txBody>
      </p:sp>
      <p:pic>
        <p:nvPicPr>
          <p:cNvPr id="12" name="Picture 11" descr="highQualInputTree.bm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" r="5000"/>
          <a:stretch/>
        </p:blipFill>
        <p:spPr>
          <a:xfrm>
            <a:off x="148188" y="2406573"/>
            <a:ext cx="7840134" cy="448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2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4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20083" y="2046065"/>
            <a:ext cx="2456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Dr. Paul </a:t>
            </a:r>
            <a:r>
              <a:rPr lang="en-US" sz="1600" dirty="0" err="1" smtClean="0"/>
              <a:t>Frandsen</a:t>
            </a:r>
            <a:endParaRPr lang="en-US" sz="1600" dirty="0" smtClean="0"/>
          </a:p>
          <a:p>
            <a:r>
              <a:rPr lang="en-US" sz="1600" dirty="0" smtClean="0"/>
              <a:t>Dr. Rebecca </a:t>
            </a:r>
            <a:r>
              <a:rPr lang="en-US" sz="1600" dirty="0" err="1" smtClean="0"/>
              <a:t>Dikow</a:t>
            </a:r>
            <a:endParaRPr lang="en-US" sz="16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5120082" y="1676733"/>
            <a:ext cx="245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Smithsonian Institution</a:t>
            </a:r>
            <a:endParaRPr lang="en-US" b="1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79" y="5771961"/>
            <a:ext cx="2239959" cy="994542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902748" y="1699885"/>
            <a:ext cx="2456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Mallet Lab</a:t>
            </a:r>
            <a:endParaRPr 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902748" y="2069217"/>
            <a:ext cx="245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Dr. Jim Mallet</a:t>
            </a:r>
          </a:p>
          <a:p>
            <a:r>
              <a:rPr lang="en-US" sz="1600" dirty="0" err="1" smtClean="0"/>
              <a:t>Dmitro</a:t>
            </a:r>
            <a:r>
              <a:rPr lang="en-US" sz="1600" dirty="0" smtClean="0"/>
              <a:t> </a:t>
            </a:r>
            <a:r>
              <a:rPr lang="en-US" sz="1600" dirty="0" err="1" smtClean="0"/>
              <a:t>Kryvokhyzha</a:t>
            </a:r>
            <a:endParaRPr lang="en-US" sz="1600" dirty="0" smtClean="0"/>
          </a:p>
          <a:p>
            <a:r>
              <a:rPr lang="en-US" sz="1600" dirty="0" smtClean="0"/>
              <a:t>Dr. </a:t>
            </a:r>
            <a:r>
              <a:rPr lang="en-US" sz="1600" dirty="0" err="1" smtClean="0"/>
              <a:t>Qiao</a:t>
            </a:r>
            <a:r>
              <a:rPr lang="en-US" sz="1600" dirty="0" smtClean="0"/>
              <a:t> Liang</a:t>
            </a:r>
          </a:p>
          <a:p>
            <a:r>
              <a:rPr lang="en-US" sz="1600" dirty="0" err="1" smtClean="0"/>
              <a:t>Jarreth</a:t>
            </a:r>
            <a:r>
              <a:rPr lang="en-US" sz="1600" dirty="0" smtClean="0"/>
              <a:t> Caldwell</a:t>
            </a:r>
          </a:p>
          <a:p>
            <a:r>
              <a:rPr lang="en-US" sz="1600" dirty="0" smtClean="0"/>
              <a:t>Christian Perez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633" y="5771960"/>
            <a:ext cx="1114675" cy="108603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902745" y="3450491"/>
            <a:ext cx="245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Bioinformatics</a:t>
            </a:r>
            <a:endParaRPr 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902744" y="3819823"/>
            <a:ext cx="24565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Dr. Michele Clamp</a:t>
            </a:r>
          </a:p>
          <a:p>
            <a:r>
              <a:rPr lang="en-US" sz="1600" dirty="0" smtClean="0"/>
              <a:t>Dr. Adam Freedman</a:t>
            </a:r>
          </a:p>
          <a:p>
            <a:r>
              <a:rPr lang="en-US" sz="1600" dirty="0" smtClean="0"/>
              <a:t>Dr. Tim </a:t>
            </a:r>
            <a:r>
              <a:rPr lang="en-US" sz="1600" dirty="0" err="1" smtClean="0"/>
              <a:t>Sackton</a:t>
            </a:r>
            <a:endParaRPr lang="en-US" sz="1600" dirty="0" smtClean="0"/>
          </a:p>
          <a:p>
            <a:r>
              <a:rPr lang="en-US" sz="1600" dirty="0" smtClean="0"/>
              <a:t>Dr. Aaron </a:t>
            </a:r>
            <a:r>
              <a:rPr lang="en-US" sz="1600" dirty="0" err="1" smtClean="0"/>
              <a:t>Kitzmiller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5120081" y="3007023"/>
            <a:ext cx="245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Cambridge University</a:t>
            </a:r>
            <a:endParaRPr 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5120083" y="3391744"/>
            <a:ext cx="2456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Dr. John Davey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5120083" y="3819823"/>
            <a:ext cx="245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TGAC, Norwich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5120083" y="4222448"/>
            <a:ext cx="2456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Dr. Federica di Palma</a:t>
            </a:r>
          </a:p>
          <a:p>
            <a:r>
              <a:rPr lang="en-US" sz="1600" dirty="0" smtClean="0"/>
              <a:t>Dr. Bernardo </a:t>
            </a:r>
            <a:r>
              <a:rPr lang="en-US" sz="1600" dirty="0" err="1" smtClean="0"/>
              <a:t>Clavijo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6328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00"/>
    </mc:Choice>
    <mc:Fallback xmlns="">
      <p:transition xmlns:p14="http://schemas.microsoft.com/office/powerpoint/2010/main" spd="slow" advTm="100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5|12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4903</TotalTime>
  <Words>217</Words>
  <Application>Microsoft Macintosh PowerPoint</Application>
  <PresentationFormat>On-screen Show (4:3)</PresentationFormat>
  <Paragraphs>55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One, Two, Skip a Few: Insights into adaptive radiation through 20 Heliconiini genomes</vt:lpstr>
      <vt:lpstr>PowerPoint Presentation</vt:lpstr>
      <vt:lpstr>PowerPoint Presentation</vt:lpstr>
      <vt:lpstr>Dynamics of Adaptive Radiation</vt:lpstr>
      <vt:lpstr>DISCOVAR assemblies</vt:lpstr>
      <vt:lpstr>Gene Content BUSCO </vt:lpstr>
      <vt:lpstr>Multiple Genome Alignment</vt:lpstr>
      <vt:lpstr>Multiple Genome Alignment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Nathaniel Edelman</dc:creator>
  <cp:lastModifiedBy>Edelman,Nathaniel Bernard</cp:lastModifiedBy>
  <cp:revision>53</cp:revision>
  <dcterms:created xsi:type="dcterms:W3CDTF">2016-07-21T15:13:53Z</dcterms:created>
  <dcterms:modified xsi:type="dcterms:W3CDTF">2017-02-09T17:12:21Z</dcterms:modified>
</cp:coreProperties>
</file>